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8" r:id="rId3"/>
    <p:sldId id="257" r:id="rId4"/>
    <p:sldId id="259" r:id="rId5"/>
    <p:sldId id="260" r:id="rId6"/>
    <p:sldId id="262" r:id="rId7"/>
    <p:sldId id="263" r:id="rId8"/>
    <p:sldId id="268" r:id="rId9"/>
    <p:sldId id="270" r:id="rId10"/>
    <p:sldId id="271" r:id="rId11"/>
    <p:sldId id="264" r:id="rId12"/>
    <p:sldId id="265" r:id="rId13"/>
    <p:sldId id="272" r:id="rId14"/>
    <p:sldId id="266" r:id="rId15"/>
    <p:sldId id="267" r:id="rId16"/>
    <p:sldId id="261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4214D-9C8B-427A-B11F-A79B840AF466}" type="datetimeFigureOut">
              <a:rPr lang="en-AU" smtClean="0"/>
              <a:t>14/11/2020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90696A-1517-46A1-B252-F55005D0544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3515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56BFF-50DC-4C06-B53A-A0A1287C1A99}" type="datetime1">
              <a:rPr lang="en-AU" smtClean="0"/>
              <a:t>14/11/2020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5359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3E5AF-1CBB-47EC-9F61-BD6727A6F600}" type="datetime1">
              <a:rPr lang="en-AU" smtClean="0"/>
              <a:t>14/11/2020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5425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0F3B8-EFA8-4A75-BBE5-31D0C6EAB8E9}" type="datetime1">
              <a:rPr lang="en-AU" smtClean="0"/>
              <a:t>14/11/2020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2204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72A44-1971-45BC-AD52-AF7600C773A7}" type="datetime1">
              <a:rPr lang="en-AU" smtClean="0"/>
              <a:t>14/11/2020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5429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534E-D3E0-4538-97E6-CEEA67731E87}" type="datetime1">
              <a:rPr lang="en-AU" smtClean="0"/>
              <a:t>14/11/2020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8625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DC394-E6C9-4A26-88C9-7C1607F6601B}" type="datetime1">
              <a:rPr lang="en-AU" smtClean="0"/>
              <a:t>14/11/2020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9132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93B8B-EC19-4F1D-9254-F10B78013113}" type="datetime1">
              <a:rPr lang="en-AU" smtClean="0"/>
              <a:t>14/11/2020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3331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6C812-29C1-4EED-85CF-15B720EEA0F9}" type="datetime1">
              <a:rPr lang="en-AU" smtClean="0"/>
              <a:t>14/11/2020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8972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2FEE1-4EA9-476C-8199-51CC0E131310}" type="datetime1">
              <a:rPr lang="en-AU" smtClean="0"/>
              <a:t>14/11/2020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087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49249-F487-4905-BBCA-11D22C22B307}" type="datetime1">
              <a:rPr lang="en-AU" smtClean="0"/>
              <a:t>14/11/2020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8909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3EBB-DA1F-481F-B339-C443E6A86BB6}" type="datetime1">
              <a:rPr lang="en-AU" smtClean="0"/>
              <a:t>14/11/2020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2785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675F4-4C2B-4733-AE1A-98103D5CCFC2}" type="datetime1">
              <a:rPr lang="en-AU" smtClean="0"/>
              <a:t>14/11/2020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9C432-6C0D-4DAC-B139-9FA61F7AB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039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845281"/>
          </a:xfrm>
        </p:spPr>
        <p:txBody>
          <a:bodyPr/>
          <a:lstStyle/>
          <a:p>
            <a:r>
              <a:rPr lang="en-AU" b="1" dirty="0"/>
              <a:t>Introduction to Relative Survival Modelling Using 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07475"/>
            <a:ext cx="9144000" cy="2028161"/>
          </a:xfrm>
        </p:spPr>
        <p:txBody>
          <a:bodyPr>
            <a:normAutofit/>
          </a:bodyPr>
          <a:lstStyle/>
          <a:p>
            <a:r>
              <a:rPr lang="en-AU" dirty="0"/>
              <a:t>Mohammad Reza Baneshi</a:t>
            </a:r>
          </a:p>
          <a:p>
            <a:r>
              <a:rPr lang="en-AU" dirty="0"/>
              <a:t>Modelling in Health Research Center</a:t>
            </a:r>
          </a:p>
          <a:p>
            <a:r>
              <a:rPr lang="en-AU" dirty="0"/>
              <a:t>Kerman University of Medical Sciences</a:t>
            </a:r>
          </a:p>
          <a:p>
            <a:r>
              <a:rPr lang="en-AU" dirty="0"/>
              <a:t>Nov 2020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12967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4212"/>
          </a:xfrm>
        </p:spPr>
        <p:txBody>
          <a:bodyPr>
            <a:noAutofit/>
          </a:bodyPr>
          <a:lstStyle/>
          <a:p>
            <a:pPr algn="ctr"/>
            <a:r>
              <a:rPr lang="en-AU" sz="3600" b="1" dirty="0">
                <a:solidFill>
                  <a:srgbClr val="FF0000"/>
                </a:solidFill>
              </a:rPr>
              <a:t>Net versus Crude </a:t>
            </a:r>
            <a:r>
              <a:rPr lang="en-AU" sz="3600" b="1" dirty="0"/>
              <a:t>Measures in </a:t>
            </a:r>
            <a:r>
              <a:rPr lang="en-AU" sz="3600" b="1" dirty="0">
                <a:solidFill>
                  <a:srgbClr val="FF0000"/>
                </a:solidFill>
              </a:rPr>
              <a:t>RS</a:t>
            </a:r>
            <a:r>
              <a:rPr lang="en-AU" sz="3600" b="1" dirty="0"/>
              <a:t> Frame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39" y="1088968"/>
            <a:ext cx="10897985" cy="5267382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en-AU" sz="2600" dirty="0"/>
              <a:t>Accurate cause-of-death unavailable (RS frame work)</a:t>
            </a:r>
          </a:p>
          <a:p>
            <a:pPr>
              <a:lnSpc>
                <a:spcPct val="150000"/>
              </a:lnSpc>
            </a:pPr>
            <a:r>
              <a:rPr lang="en-AU" sz="2600" dirty="0"/>
              <a:t>Net survival= RS</a:t>
            </a:r>
          </a:p>
          <a:p>
            <a:pPr>
              <a:lnSpc>
                <a:spcPct val="150000"/>
              </a:lnSpc>
            </a:pPr>
            <a:r>
              <a:rPr lang="en-AU" sz="2600" dirty="0"/>
              <a:t>Net cumulative probability of death= 1-RS </a:t>
            </a:r>
          </a:p>
          <a:p>
            <a:pPr>
              <a:lnSpc>
                <a:spcPct val="150000"/>
              </a:lnSpc>
            </a:pPr>
            <a:r>
              <a:rPr lang="en-AU" sz="2600" dirty="0"/>
              <a:t>Crude statistics are estimable</a:t>
            </a:r>
          </a:p>
          <a:p>
            <a:pPr>
              <a:lnSpc>
                <a:spcPct val="150000"/>
              </a:lnSpc>
            </a:pPr>
            <a:r>
              <a:rPr lang="en-AU" sz="2600" dirty="0"/>
              <a:t>Crude probability of death&lt; Net probability of death because the latter is assumed to be in absence of competing risks</a:t>
            </a:r>
          </a:p>
          <a:p>
            <a:pPr lvl="0">
              <a:lnSpc>
                <a:spcPct val="150000"/>
              </a:lnSpc>
            </a:pPr>
            <a:endParaRPr lang="en-AU" sz="2200" dirty="0"/>
          </a:p>
          <a:p>
            <a:pPr lvl="0">
              <a:lnSpc>
                <a:spcPct val="150000"/>
              </a:lnSpc>
            </a:pPr>
            <a:endParaRPr lang="en-AU" sz="2200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7509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0468"/>
          </a:xfrm>
        </p:spPr>
        <p:txBody>
          <a:bodyPr/>
          <a:lstStyle/>
          <a:p>
            <a:pPr algn="ctr"/>
            <a:r>
              <a:rPr lang="en-AU" b="1" dirty="0"/>
              <a:t>Relative Survival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199" y="1172096"/>
                <a:ext cx="10666615" cy="5004868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AU" sz="2200" dirty="0"/>
                  <a:t>It is assumed that the overall mortality hazard of patients is sum of two hazards: the excess hazard (associated with cancer) and the expected hazard (coming from the general population and standard life tables): </a:t>
                </a:r>
                <a14:m>
                  <m:oMath xmlns:m="http://schemas.openxmlformats.org/officeDocument/2006/math">
                    <m:r>
                      <a:rPr lang="en-AU" sz="2200" b="0" i="0" smtClean="0">
                        <a:latin typeface="Cambria Math" panose="02040503050406030204" pitchFamily="18" charset="0"/>
                      </a:rPr>
                      <m:t>     </m:t>
                    </m:r>
                    <m:sSub>
                      <m:sSubPr>
                        <m:ctrlPr>
                          <a:rPr lang="en-AU" sz="2200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sSub>
                          <m:sSubPr>
                            <m:ctrlPr>
                              <a:rPr lang="en-AU" sz="2200" i="1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200" i="1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AU" sz="2200" i="1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AU" sz="22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sSub>
                          <m:sSubPr>
                            <m:ctrlPr>
                              <a:rPr lang="en-AU" sz="2200" i="1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200" i="1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AU" sz="2200" i="1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AU" sz="2200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sSub>
                          <m:sSubPr>
                            <m:ctrlPr>
                              <a:rPr lang="en-AU" sz="2200" i="1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200" i="1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AU" sz="2200" i="1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AU" sz="2200" dirty="0"/>
              </a:p>
              <a:p>
                <a:endParaRPr lang="en-AU" sz="2200" dirty="0"/>
              </a:p>
              <a:p>
                <a:pPr>
                  <a:lnSpc>
                    <a:spcPct val="150000"/>
                  </a:lnSpc>
                </a:pPr>
                <a:r>
                  <a:rPr lang="en-AU" sz="2200" dirty="0"/>
                  <a:t>Assuming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200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AU" sz="220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d>
                      <m:dPr>
                        <m:ctrlPr>
                          <a:rPr lang="en-AU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200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</m:d>
                  </m:oMath>
                </a14:m>
                <a:r>
                  <a:rPr lang="en-AU" sz="22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200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AU" sz="2200">
                            <a:latin typeface="Cambria Math" panose="02040503050406030204" pitchFamily="18" charset="0"/>
                          </a:rPr>
                          <m:t>𝑷</m:t>
                        </m:r>
                      </m:sub>
                    </m:sSub>
                    <m:r>
                      <a:rPr lang="en-AU" sz="2200">
                        <a:latin typeface="Cambria Math" panose="02040503050406030204" pitchFamily="18" charset="0"/>
                      </a:rPr>
                      <m:t>(</m:t>
                    </m:r>
                    <m:r>
                      <a:rPr lang="en-AU" sz="2200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AU" sz="22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AU" sz="2200" dirty="0"/>
                  <a:t> denote the overall survival of patients, and survival of a population that matches the patients’ s ample in terms of demographic variables, the relative survival ratio can be defined as </a:t>
                </a:r>
                <a14:m>
                  <m:oMath xmlns:m="http://schemas.openxmlformats.org/officeDocument/2006/math">
                    <m:r>
                      <a:rPr lang="en-AU" sz="220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𝑹𝑺</m:t>
                    </m:r>
                    <m:r>
                      <a:rPr lang="en-AU" sz="220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20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AU" sz="220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sub>
                    </m:sSub>
                    <m:r>
                      <a:rPr lang="en-AU" sz="220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AU" sz="220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AU" sz="220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AU" sz="2200" i="1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20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AU" sz="220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  <m:d>
                          <m:dPr>
                            <m:ctrlPr>
                              <a:rPr lang="en-AU" sz="2200" i="1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20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AU" sz="2200" i="1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20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AU" sz="220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𝑷</m:t>
                            </m:r>
                          </m:sub>
                        </m:sSub>
                        <m:r>
                          <a:rPr lang="en-AU" sz="220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sz="220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𝒕</m:t>
                        </m:r>
                        <m:r>
                          <a:rPr lang="en-AU" sz="220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AU" sz="2200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AU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200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AU" sz="2200">
                            <a:latin typeface="Cambria Math" panose="02040503050406030204" pitchFamily="18" charset="0"/>
                          </a:rPr>
                          <m:t>𝑷</m:t>
                        </m:r>
                      </m:sub>
                    </m:sSub>
                    <m:r>
                      <a:rPr lang="en-AU" sz="2200">
                        <a:latin typeface="Cambria Math" panose="02040503050406030204" pitchFamily="18" charset="0"/>
                      </a:rPr>
                      <m:t>(</m:t>
                    </m:r>
                    <m:r>
                      <a:rPr lang="en-AU" sz="2200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AU" sz="22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AU" sz="2200" dirty="0"/>
                  <a:t> (also known as expected survival) estimated using Ederer or Hakulinen methods</a:t>
                </a:r>
                <a:endParaRPr lang="en-AU" sz="2200" dirty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endParaRPr lang="en-AU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172096"/>
                <a:ext cx="10666615" cy="5004868"/>
              </a:xfrm>
              <a:blipFill>
                <a:blip r:embed="rId2"/>
                <a:stretch>
                  <a:fillRect l="-629" r="-22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0384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0468"/>
          </a:xfrm>
        </p:spPr>
        <p:txBody>
          <a:bodyPr/>
          <a:lstStyle/>
          <a:p>
            <a:pPr algn="ctr"/>
            <a:r>
              <a:rPr lang="en-AU" b="1" dirty="0"/>
              <a:t>Relative Survival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199" y="1172096"/>
                <a:ext cx="10666615" cy="5004868"/>
              </a:xfrm>
            </p:spPr>
            <p:txBody>
              <a:bodyPr>
                <a:normAutofit fontScale="925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AU" sz="2200" dirty="0"/>
                  <a:t>For cancer cases, the overall cumulative probability of death is equal to one minus their overall KM survival rate, which can be braked into two components: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AU" sz="2200" b="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ctrlP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20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</m:d>
                    <m:r>
                      <a:rPr lang="en-AU" sz="220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20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AU" sz="220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200" b="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𝑂𝑆</m:t>
                    </m:r>
                    <m:d>
                      <m:dPr>
                        <m:ctrlP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20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</m:d>
                    <m:r>
                      <a:rPr lang="en-AU" sz="220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20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AU" sz="220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sz="220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𝑹𝑺</m:t>
                        </m:r>
                      </m:e>
                    </m:d>
                    <m:r>
                      <a:rPr lang="en-AU" sz="220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+[</m:t>
                    </m:r>
                    <m:r>
                      <a:rPr lang="en-AU" sz="220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𝑹𝑺</m:t>
                    </m:r>
                    <m:r>
                      <a:rPr lang="en-AU" sz="220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200" b="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𝑂𝑆</m:t>
                    </m:r>
                    <m:d>
                      <m:dPr>
                        <m:ctrlP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20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</m:d>
                    <m:r>
                      <a:rPr lang="en-AU" sz="220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AU" sz="2200" dirty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AU" sz="220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AU" sz="220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20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𝑹𝑺</m:t>
                    </m:r>
                  </m:oMath>
                </a14:m>
                <a:r>
                  <a:rPr lang="en-AU" sz="2200" dirty="0"/>
                  <a:t> is interpreted as net (cancer-specific) cumulative probability of death as nominator and denominators of RS measure overall survival probability of patients and general population</a:t>
                </a:r>
              </a:p>
              <a:p>
                <a:pPr>
                  <a:lnSpc>
                    <a:spcPct val="150000"/>
                  </a:lnSpc>
                </a:pPr>
                <a:r>
                  <a:rPr lang="en-AU" sz="2200" dirty="0"/>
                  <a:t>However, it is assumed that in the general population, death due to cancer is a negligible part of mortality and the national mortality tables would not change much if the patients having cancer would be excluded from the calculations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AU" sz="220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𝑹𝑺</m:t>
                    </m:r>
                    <m:r>
                      <a:rPr lang="en-AU" sz="220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200" b="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𝑂𝑆</m:t>
                    </m:r>
                    <m:d>
                      <m:dPr>
                        <m:ctrlPr>
                          <a:rPr lang="en-AU" sz="22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20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</m:d>
                  </m:oMath>
                </a14:m>
                <a:r>
                  <a:rPr lang="en-AU" sz="2200" dirty="0"/>
                  <a:t> is interpreted as other-causes cumulative probability of death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172096"/>
                <a:ext cx="10666615" cy="5004868"/>
              </a:xfrm>
              <a:blipFill>
                <a:blip r:embed="rId2"/>
                <a:stretch>
                  <a:fillRect l="-457" r="-4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6005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2155"/>
          </a:xfrm>
        </p:spPr>
        <p:txBody>
          <a:bodyPr/>
          <a:lstStyle/>
          <a:p>
            <a:pPr algn="ctr"/>
            <a:r>
              <a:rPr lang="en-AU" b="1" dirty="0"/>
              <a:t>Additive Relative Survival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097280"/>
                <a:ext cx="10515600" cy="5259070"/>
              </a:xfrm>
            </p:spPr>
            <p:txBody>
              <a:bodyPr>
                <a:normAutofit fontScale="85000" lnSpcReduction="200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AU" dirty="0"/>
                  <a:t>It is assumed that the observed hazard is sum of population hazard and a non-negative excess hazard </a:t>
                </a:r>
              </a:p>
              <a:p>
                <a:pPr>
                  <a:lnSpc>
                    <a:spcPct val="150000"/>
                  </a:lnSpc>
                </a:pPr>
                <a:r>
                  <a:rPr lang="en-AU" dirty="0"/>
                  <a:t>z=(c, x) where c and x denotes the vector of value of variables by which population tables are stratified, and additional covariates</a:t>
                </a:r>
              </a:p>
              <a:p>
                <a:pPr>
                  <a:lnSpc>
                    <a:spcPct val="150000"/>
                  </a:lnSpc>
                </a:pPr>
                <a:r>
                  <a:rPr lang="en-AU" dirty="0"/>
                  <a:t>Patients are stratified into K strata, with one strata for each combination of relevant predictors (age, sex, year). 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sSub>
                          <m:sSubPr>
                            <m:ctrlPr>
                              <a:rPr lang="en-AU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AU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sub>
                    </m:sSub>
                    <m:r>
                      <a:rPr lang="en-AU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AU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AU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AU" dirty="0"/>
                  <a:t> equals 1 on interval </a:t>
                </a:r>
                <a:r>
                  <a:rPr lang="en-AU" dirty="0" err="1"/>
                  <a:t>i</a:t>
                </a:r>
                <a:r>
                  <a:rPr lang="en-AU" dirty="0"/>
                  <a:t> and 0 elsewhere.</a:t>
                </a:r>
              </a:p>
              <a:p>
                <a:pPr>
                  <a:lnSpc>
                    <a:spcPct val="150000"/>
                  </a:lnSpc>
                </a:pPr>
                <a:endParaRPr lang="en-AU" sz="24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A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AU" i="1">
                            <a:latin typeface="Cambria Math" panose="02040503050406030204" pitchFamily="18" charset="0"/>
                          </a:rPr>
                          <m:t>𝑂</m:t>
                        </m:r>
                      </m:sub>
                    </m:sSub>
                    <m:d>
                      <m:dPr>
                        <m:ctrlPr>
                          <a:rPr lang="en-A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AU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AU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A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AU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  <m:d>
                      <m:dPr>
                        <m:ctrlPr>
                          <a:rPr lang="en-A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AU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AU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A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AU" i="1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  <m:d>
                      <m:dPr>
                        <m:ctrlPr>
                          <a:rPr lang="en-A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AU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d>
                  </m:oMath>
                </a14:m>
                <a:endParaRPr lang="en-AU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A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AU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  <m:d>
                      <m:dPr>
                        <m:ctrlPr>
                          <a:rPr lang="en-A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AU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AU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AU">
                        <a:latin typeface="Cambria Math" panose="02040503050406030204" pitchFamily="18" charset="0"/>
                      </a:rPr>
                      <m:t>exp</m:t>
                    </m:r>
                    <m:r>
                      <a:rPr lang="en-AU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AU" i="1"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AU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A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i="1">
                        <a:latin typeface="Cambria Math" panose="02040503050406030204" pitchFamily="18" charset="0"/>
                      </a:rPr>
                      <m:t>𝛾</m:t>
                    </m:r>
                    <m:sSub>
                      <m:sSubPr>
                        <m:ctrlPr>
                          <a:rPr lang="en-A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AU" i="1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d>
                      <m:dPr>
                        <m:ctrlPr>
                          <a:rPr lang="en-A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AU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AU" dirty="0"/>
              </a:p>
              <a:p>
                <a:endParaRPr lang="en-AU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097280"/>
                <a:ext cx="10515600" cy="5259070"/>
              </a:xfrm>
              <a:blipFill>
                <a:blip r:embed="rId2"/>
                <a:stretch>
                  <a:fillRect l="-812" b="-11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4116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1660"/>
          </a:xfrm>
        </p:spPr>
        <p:txBody>
          <a:bodyPr/>
          <a:lstStyle/>
          <a:p>
            <a:pPr algn="ctr"/>
            <a:r>
              <a:rPr lang="en-AU" b="1" dirty="0"/>
              <a:t>Data for Relative Survival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3040"/>
            <a:ext cx="10515600" cy="471392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AU" dirty="0"/>
              <a:t>Patients data: </a:t>
            </a:r>
          </a:p>
          <a:p>
            <a:pPr lvl="1">
              <a:lnSpc>
                <a:spcPct val="100000"/>
              </a:lnSpc>
            </a:pPr>
            <a:r>
              <a:rPr lang="en-AU" dirty="0"/>
              <a:t>time, overall status, and possibly a set of independent variables </a:t>
            </a:r>
          </a:p>
          <a:p>
            <a:pPr lvl="1">
              <a:lnSpc>
                <a:spcPct val="100000"/>
              </a:lnSpc>
            </a:pPr>
            <a:endParaRPr lang="en-AU" dirty="0"/>
          </a:p>
          <a:p>
            <a:pPr>
              <a:lnSpc>
                <a:spcPct val="100000"/>
              </a:lnSpc>
            </a:pPr>
            <a:r>
              <a:rPr lang="en-AU" dirty="0"/>
              <a:t>General population survival data: </a:t>
            </a:r>
          </a:p>
          <a:p>
            <a:pPr lvl="1">
              <a:lnSpc>
                <a:spcPct val="100000"/>
              </a:lnSpc>
            </a:pPr>
            <a:r>
              <a:rPr lang="en-AU" dirty="0"/>
              <a:t>to be extracted from https://www.mortality.org/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266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5529"/>
          </a:xfrm>
        </p:spPr>
        <p:txBody>
          <a:bodyPr/>
          <a:lstStyle/>
          <a:p>
            <a:pPr algn="ctr"/>
            <a:r>
              <a:rPr lang="en-AU" b="1" dirty="0"/>
              <a:t>General Population Data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49920"/>
          <a:stretch/>
        </p:blipFill>
        <p:spPr>
          <a:xfrm>
            <a:off x="473825" y="1296785"/>
            <a:ext cx="5503025" cy="4880178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49973"/>
          <a:stretch/>
        </p:blipFill>
        <p:spPr>
          <a:xfrm>
            <a:off x="6151418" y="1296785"/>
            <a:ext cx="5202381" cy="488017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0489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0821"/>
            <a:ext cx="10515600" cy="856211"/>
          </a:xfrm>
        </p:spPr>
        <p:txBody>
          <a:bodyPr>
            <a:normAutofit/>
          </a:bodyPr>
          <a:lstStyle/>
          <a:p>
            <a:r>
              <a:rPr lang="en-AU" b="1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5098"/>
            <a:ext cx="10515600" cy="5051251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/>
              <a:t>Summarizing and communicating on survival data according to the audience: a tutorial on different measures illustrated with population-based cancer </a:t>
            </a:r>
            <a:r>
              <a:rPr lang="en-AU" sz="2000" dirty="0"/>
              <a:t>registry data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Cancer Survival: An Overview of Measures, Uses, and </a:t>
            </a:r>
            <a:r>
              <a:rPr lang="en-AU" sz="2000" dirty="0"/>
              <a:t>Interpretation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Estimating and modeling relative survival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Nonparametric Relative Survival Analysis with the </a:t>
            </a:r>
            <a:r>
              <a:rPr lang="en-AU" sz="2000" dirty="0"/>
              <a:t>R Package relsurv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Making relative survival analysis relatively easy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Loss in Life Expectancy After </a:t>
            </a:r>
            <a:r>
              <a:rPr lang="en-AU" sz="2000" dirty="0"/>
              <a:t>Surgical Aortic Valve Replacement SWEDEHEART Study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How can we make cancer survival statistics more useful for patients and clinicians: An illustration using localized prostate </a:t>
            </a:r>
            <a:r>
              <a:rPr lang="en-AU" sz="2000" dirty="0"/>
              <a:t>cancer in Sweden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Estimating the crude probability of death due to cancer and other causes using relative </a:t>
            </a:r>
            <a:r>
              <a:rPr lang="en-AU" sz="2000" dirty="0"/>
              <a:t>survival models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Relative survival analysis in 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Decomposition of number of life years lost according to causes of death</a:t>
            </a:r>
            <a:endParaRPr lang="en-AU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8789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5035"/>
          </a:xfrm>
        </p:spPr>
        <p:txBody>
          <a:bodyPr/>
          <a:lstStyle/>
          <a:p>
            <a:pPr algn="ctr"/>
            <a:r>
              <a:rPr lang="en-AU" b="1" dirty="0"/>
              <a:t>Practical Session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7463145"/>
              </p:ext>
            </p:extLst>
          </p:nvPr>
        </p:nvGraphicFramePr>
        <p:xfrm>
          <a:off x="838200" y="1970116"/>
          <a:ext cx="10515600" cy="28041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64101551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2961576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64894452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86564457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011823765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754490182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AU" sz="2000" dirty="0">
                          <a:solidFill>
                            <a:schemeClr val="tx1"/>
                          </a:solidFill>
                        </a:rPr>
                        <a:t>OS setting</a:t>
                      </a:r>
                    </a:p>
                    <a:p>
                      <a:pPr algn="ctr"/>
                      <a:endParaRPr lang="en-A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AU" sz="2000" dirty="0">
                          <a:solidFill>
                            <a:schemeClr val="tx1"/>
                          </a:solidFill>
                        </a:rPr>
                        <a:t>RS setting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228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AU" sz="2000" dirty="0">
                          <a:solidFill>
                            <a:schemeClr val="tx1"/>
                          </a:solidFill>
                        </a:rPr>
                        <a:t>OS (3)</a:t>
                      </a:r>
                    </a:p>
                    <a:p>
                      <a:pPr algn="ctr"/>
                      <a:endParaRPr lang="en-A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dirty="0">
                          <a:solidFill>
                            <a:schemeClr val="tx1"/>
                          </a:solidFill>
                        </a:rPr>
                        <a:t>OS (7)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dirty="0">
                          <a:solidFill>
                            <a:schemeClr val="tx1"/>
                          </a:solidFill>
                        </a:rPr>
                        <a:t>CS (7 | 3)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dirty="0">
                          <a:solidFill>
                            <a:schemeClr val="tx1"/>
                          </a:solidFill>
                        </a:rPr>
                        <a:t>RS (3)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dirty="0">
                          <a:solidFill>
                            <a:schemeClr val="tx1"/>
                          </a:solidFill>
                        </a:rPr>
                        <a:t>RS (7)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dirty="0">
                          <a:solidFill>
                            <a:schemeClr val="tx1"/>
                          </a:solidFill>
                        </a:rPr>
                        <a:t>RS (7 | 3)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098765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56</a:t>
                      </a:r>
                    </a:p>
                    <a:p>
                      <a:pPr algn="ctr"/>
                      <a:endParaRPr lang="en-AU" sz="2000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>
                          <a:solidFill>
                            <a:srgbClr val="FF0000"/>
                          </a:solidFill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>
                          <a:solidFill>
                            <a:srgbClr val="00B050"/>
                          </a:solidFill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>
                          <a:solidFill>
                            <a:srgbClr val="FF0000"/>
                          </a:solidFill>
                        </a:rPr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>
                          <a:solidFill>
                            <a:srgbClr val="00B050"/>
                          </a:solidFill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4658504"/>
                  </a:ext>
                </a:extLst>
              </a:tr>
              <a:tr h="185420">
                <a:tc gridSpan="3">
                  <a:txBody>
                    <a:bodyPr/>
                    <a:lstStyle/>
                    <a:p>
                      <a:pPr algn="ctr"/>
                      <a:r>
                        <a:rPr lang="en-AU" sz="2000" b="1" dirty="0">
                          <a:solidFill>
                            <a:schemeClr val="accent2"/>
                          </a:solidFill>
                        </a:rPr>
                        <a:t>NLYL (0, 10)= 5.91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1" dirty="0">
                          <a:solidFill>
                            <a:schemeClr val="accent2"/>
                          </a:solidFill>
                        </a:rPr>
                        <a:t>NLYL (0, 10) due to cancer= 3.39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1" dirty="0">
                          <a:solidFill>
                            <a:schemeClr val="accent2"/>
                          </a:solidFill>
                        </a:rPr>
                        <a:t>NLYL (0, 10) due to other causes= 2.52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544439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88068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3466"/>
          </a:xfrm>
        </p:spPr>
        <p:txBody>
          <a:bodyPr/>
          <a:lstStyle/>
          <a:p>
            <a:r>
              <a:rPr lang="en-AU" b="1" dirty="0"/>
              <a:t>RS Plot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090" y="1308592"/>
            <a:ext cx="10314709" cy="486837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8165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56846"/>
          </a:xfrm>
        </p:spPr>
        <p:txBody>
          <a:bodyPr/>
          <a:lstStyle/>
          <a:p>
            <a:pPr algn="ctr"/>
            <a:r>
              <a:rPr lang="en-AU" b="1" dirty="0"/>
              <a:t>Observed, Expected, and RS plots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531" y="1113905"/>
            <a:ext cx="9509760" cy="532014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880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A0FDA-D731-4788-A0C4-46A0A764D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Relative Survival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C41C5-507C-4A0C-ACC2-71F90A6A10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600" dirty="0"/>
              <a:t>RS compares survival of patients with a comparative sample from the general population</a:t>
            </a:r>
          </a:p>
          <a:p>
            <a:pPr>
              <a:lnSpc>
                <a:spcPct val="150000"/>
              </a:lnSpc>
            </a:pPr>
            <a:r>
              <a:rPr lang="en-US" sz="2600" dirty="0"/>
              <a:t>Useful to measure force of mortality (excess hazard)</a:t>
            </a:r>
          </a:p>
          <a:p>
            <a:pPr>
              <a:lnSpc>
                <a:spcPct val="150000"/>
              </a:lnSpc>
            </a:pPr>
            <a:r>
              <a:rPr lang="en-US" sz="2600" dirty="0"/>
              <a:t>Needs linked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47FFC7-9D9E-4AB5-96CB-FB3F536AA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2188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dirty="0"/>
              <a:t>Net versus Crude Probability of Death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9122893"/>
              </p:ext>
            </p:extLst>
          </p:nvPr>
        </p:nvGraphicFramePr>
        <p:xfrm>
          <a:off x="838200" y="1825625"/>
          <a:ext cx="10142913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0582">
                  <a:extLst>
                    <a:ext uri="{9D8B030D-6E8A-4147-A177-3AD203B41FA5}">
                      <a16:colId xmlns:a16="http://schemas.microsoft.com/office/drawing/2014/main" val="1184130531"/>
                    </a:ext>
                  </a:extLst>
                </a:gridCol>
                <a:gridCol w="2344578">
                  <a:extLst>
                    <a:ext uri="{9D8B030D-6E8A-4147-A177-3AD203B41FA5}">
                      <a16:colId xmlns:a16="http://schemas.microsoft.com/office/drawing/2014/main" val="385757368"/>
                    </a:ext>
                  </a:extLst>
                </a:gridCol>
                <a:gridCol w="4164676">
                  <a:extLst>
                    <a:ext uri="{9D8B030D-6E8A-4147-A177-3AD203B41FA5}">
                      <a16:colId xmlns:a16="http://schemas.microsoft.com/office/drawing/2014/main" val="3573712055"/>
                    </a:ext>
                  </a:extLst>
                </a:gridCol>
                <a:gridCol w="2793077">
                  <a:extLst>
                    <a:ext uri="{9D8B030D-6E8A-4147-A177-3AD203B41FA5}">
                      <a16:colId xmlns:a16="http://schemas.microsoft.com/office/drawing/2014/main" val="240606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time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Net probability of cancer death = 1- 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Crude probability of death due to cancer </a:t>
                      </a:r>
                    </a:p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AU" dirty="0">
                          <a:solidFill>
                            <a:srgbClr val="FF0000"/>
                          </a:solidFill>
                        </a:rPr>
                        <a:t>in presence of competing</a:t>
                      </a:r>
                      <a:r>
                        <a:rPr lang="en-AU" baseline="0" dirty="0">
                          <a:solidFill>
                            <a:srgbClr val="FF0000"/>
                          </a:solidFill>
                        </a:rPr>
                        <a:t> risks</a:t>
                      </a:r>
                      <a:r>
                        <a:rPr lang="en-AU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Crude probability of death due to other causes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99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  <a:p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1- 72 = 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9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  <a:p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1- 38 = 62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84556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20</a:t>
            </a:fld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763386" y="3989278"/>
            <a:ext cx="10515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2200" dirty="0"/>
              <a:t>During a 7-year follow-up, 46% of patients will have died of cancer, 34% will have died of other causes, and 20% will be alive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2200" dirty="0"/>
              <a:t>In a hypothetical scenario where patients can only die of cancer, 62% will have died of cancer</a:t>
            </a:r>
          </a:p>
        </p:txBody>
      </p:sp>
    </p:spTree>
    <p:extLst>
      <p:ext uri="{BB962C8B-B14F-4D97-AF65-F5344CB8AC3E}">
        <p14:creationId xmlns:p14="http://schemas.microsoft.com/office/powerpoint/2010/main" val="33789786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Cox versus Relative Survival Regression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5549001"/>
              </p:ext>
            </p:extLst>
          </p:nvPr>
        </p:nvGraphicFramePr>
        <p:xfrm>
          <a:off x="838200" y="1825625"/>
          <a:ext cx="10515600" cy="3402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1850383405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83154107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512820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Variable</a:t>
                      </a:r>
                    </a:p>
                    <a:p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HR (95% CI)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 err="1">
                          <a:solidFill>
                            <a:schemeClr val="tx1"/>
                          </a:solidFill>
                        </a:rPr>
                        <a:t>eHR</a:t>
                      </a:r>
                      <a:r>
                        <a:rPr lang="en-AU" baseline="0" dirty="0">
                          <a:solidFill>
                            <a:schemeClr val="tx1"/>
                          </a:solidFill>
                        </a:rPr>
                        <a:t> (95% CI)</a:t>
                      </a: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9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Education=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0.95 (0.85, 1.07)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0.89 (0.73, 1.08)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3542041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Education=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0.94 (0.83, 1.06)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0.88 (0.72, 1.07)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967285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8121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BMI=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0.98 (0.82, 1.18)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1.06 (0.78, 1.46)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062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BMI=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0.94 (0.84, 1.05)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0.97 (0.79, 1.17)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61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BMI=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1.06 (0.90, 1.24)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dirty="0">
                          <a:solidFill>
                            <a:schemeClr val="tx1"/>
                          </a:solidFill>
                        </a:rPr>
                        <a:t>1.14 (0.88, 1.47)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19815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3606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5530"/>
          </a:xfrm>
        </p:spPr>
        <p:txBody>
          <a:bodyPr/>
          <a:lstStyle/>
          <a:p>
            <a:pPr algn="ctr"/>
            <a:r>
              <a:rPr lang="en-AU" b="1" dirty="0"/>
              <a:t>Survival Settings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80406"/>
            <a:ext cx="10799618" cy="517594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AU" dirty="0">
                <a:solidFill>
                  <a:srgbClr val="FF0000"/>
                </a:solidFill>
              </a:rPr>
              <a:t>Overall Survival (OS)</a:t>
            </a:r>
          </a:p>
          <a:p>
            <a:pPr lvl="1">
              <a:lnSpc>
                <a:spcPct val="100000"/>
              </a:lnSpc>
            </a:pPr>
            <a:r>
              <a:rPr lang="en-AU" sz="2200" dirty="0"/>
              <a:t>Classic choice</a:t>
            </a:r>
          </a:p>
          <a:p>
            <a:pPr lvl="1">
              <a:lnSpc>
                <a:spcPct val="100000"/>
              </a:lnSpc>
            </a:pPr>
            <a:r>
              <a:rPr lang="en-AU" sz="2200" dirty="0"/>
              <a:t>Only need time, status, and patient-level variables</a:t>
            </a:r>
          </a:p>
          <a:p>
            <a:pPr lvl="1">
              <a:lnSpc>
                <a:spcPct val="100000"/>
              </a:lnSpc>
            </a:pPr>
            <a:endParaRPr lang="en-AU" dirty="0"/>
          </a:p>
          <a:p>
            <a:pPr>
              <a:lnSpc>
                <a:spcPct val="100000"/>
              </a:lnSpc>
            </a:pPr>
            <a:r>
              <a:rPr lang="en-AU" dirty="0">
                <a:solidFill>
                  <a:schemeClr val="accent1"/>
                </a:solidFill>
              </a:rPr>
              <a:t>Relative Survival (RS)</a:t>
            </a:r>
          </a:p>
          <a:p>
            <a:pPr lvl="1">
              <a:lnSpc>
                <a:spcPct val="100000"/>
              </a:lnSpc>
            </a:pPr>
            <a:r>
              <a:rPr lang="en-AU" sz="2200" dirty="0"/>
              <a:t>Usually in population-based studies, such as CANCER</a:t>
            </a:r>
          </a:p>
          <a:p>
            <a:pPr lvl="1">
              <a:lnSpc>
                <a:spcPct val="100000"/>
              </a:lnSpc>
            </a:pPr>
            <a:r>
              <a:rPr lang="en-AU" sz="2200" dirty="0"/>
              <a:t>Cancer patients may dies from causes other than cancer</a:t>
            </a:r>
          </a:p>
          <a:p>
            <a:pPr lvl="1">
              <a:lnSpc>
                <a:spcPct val="100000"/>
              </a:lnSpc>
            </a:pPr>
            <a:r>
              <a:rPr lang="en-AU" sz="2200" dirty="0"/>
              <a:t>Information of cause-of-data is unreliable</a:t>
            </a:r>
          </a:p>
          <a:p>
            <a:pPr lvl="1">
              <a:lnSpc>
                <a:spcPct val="100000"/>
              </a:lnSpc>
            </a:pPr>
            <a:r>
              <a:rPr lang="en-AU" sz="2200" dirty="0"/>
              <a:t>Based on competing risk theory when accurate cause of death not available</a:t>
            </a:r>
          </a:p>
          <a:p>
            <a:pPr lvl="1">
              <a:lnSpc>
                <a:spcPct val="100000"/>
              </a:lnSpc>
            </a:pPr>
            <a:r>
              <a:rPr lang="en-AU" sz="2200" dirty="0"/>
              <a:t>RS estimates the survival cancer patients would experience if they could only die from the cancer under study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3177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15282"/>
          </a:xfrm>
        </p:spPr>
        <p:txBody>
          <a:bodyPr/>
          <a:lstStyle/>
          <a:p>
            <a:pPr algn="ctr"/>
            <a:r>
              <a:rPr lang="en-AU" b="1" dirty="0"/>
              <a:t>Survival Measures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7" y="1269207"/>
            <a:ext cx="5157787" cy="823912"/>
          </a:xfrm>
        </p:spPr>
        <p:txBody>
          <a:bodyPr>
            <a:normAutofit/>
          </a:bodyPr>
          <a:lstStyle/>
          <a:p>
            <a:pPr algn="ctr"/>
            <a:r>
              <a:rPr lang="en-AU" sz="3600" dirty="0">
                <a:solidFill>
                  <a:srgbClr val="FF0000"/>
                </a:solidFill>
              </a:rPr>
              <a:t>OS setting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181918"/>
            <a:ext cx="5157787" cy="336267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AU" sz="2400" dirty="0"/>
              <a:t>Overall Survival (OS)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F= 1-OS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Conditional Survival (CS)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Restricted Mean Survival (RMS)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Number of Life Years Lost (NLYL)</a:t>
            </a:r>
          </a:p>
          <a:p>
            <a:pPr>
              <a:lnSpc>
                <a:spcPct val="150000"/>
              </a:lnSpc>
            </a:pPr>
            <a:endParaRPr lang="en-AU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7588" y="1269207"/>
            <a:ext cx="5183188" cy="823912"/>
          </a:xfrm>
        </p:spPr>
        <p:txBody>
          <a:bodyPr>
            <a:normAutofit/>
          </a:bodyPr>
          <a:lstStyle/>
          <a:p>
            <a:pPr algn="ctr"/>
            <a:r>
              <a:rPr lang="en-AU" sz="3600" dirty="0">
                <a:solidFill>
                  <a:schemeClr val="accent1"/>
                </a:solidFill>
              </a:rPr>
              <a:t>RS setting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181918"/>
            <a:ext cx="5183188" cy="385312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AU" sz="2400" dirty="0"/>
              <a:t>Net Survival (NS)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F=1- NS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Conditional Net Survival (CNS)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Restricted Mean Net Survival (RMNS)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Number of Life Years Lost (NLYL)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Crude Probability of Death (CPD)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301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0838"/>
          </a:xfrm>
        </p:spPr>
        <p:txBody>
          <a:bodyPr>
            <a:normAutofit fontScale="90000"/>
          </a:bodyPr>
          <a:lstStyle/>
          <a:p>
            <a:pPr algn="ctr"/>
            <a:r>
              <a:rPr lang="en-AU" b="1" dirty="0">
                <a:solidFill>
                  <a:srgbClr val="FF0000"/>
                </a:solidFill>
              </a:rPr>
              <a:t>OS</a:t>
            </a:r>
            <a:r>
              <a:rPr lang="en-AU" b="1" dirty="0"/>
              <a:t> Setting Measures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97032"/>
            <a:ext cx="10965873" cy="515931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AU" dirty="0">
                <a:solidFill>
                  <a:srgbClr val="FF0000"/>
                </a:solidFill>
              </a:rPr>
              <a:t>OS (also known as all-cause, observed, and crude)</a:t>
            </a:r>
          </a:p>
          <a:p>
            <a:pPr lvl="1">
              <a:lnSpc>
                <a:spcPct val="110000"/>
              </a:lnSpc>
            </a:pPr>
            <a:r>
              <a:rPr lang="en-AU" sz="2200" dirty="0"/>
              <a:t>S(t)=p(T&gt;t)</a:t>
            </a:r>
          </a:p>
          <a:p>
            <a:pPr lvl="1">
              <a:lnSpc>
                <a:spcPct val="110000"/>
              </a:lnSpc>
            </a:pPr>
            <a:r>
              <a:rPr lang="en-AU" sz="2200" dirty="0"/>
              <a:t>Probability of being alive after a certain time t</a:t>
            </a:r>
          </a:p>
          <a:p>
            <a:pPr lvl="1">
              <a:lnSpc>
                <a:spcPct val="110000"/>
              </a:lnSpc>
            </a:pPr>
            <a:r>
              <a:rPr lang="en-AU" sz="2200" dirty="0"/>
              <a:t>F= 1- OS measures cumulative probability of death by time t</a:t>
            </a:r>
          </a:p>
          <a:p>
            <a:pPr lvl="1">
              <a:lnSpc>
                <a:spcPct val="110000"/>
              </a:lnSpc>
            </a:pPr>
            <a:endParaRPr lang="en-AU" dirty="0"/>
          </a:p>
          <a:p>
            <a:pPr>
              <a:lnSpc>
                <a:spcPct val="110000"/>
              </a:lnSpc>
            </a:pPr>
            <a:r>
              <a:rPr lang="en-AU" dirty="0">
                <a:solidFill>
                  <a:srgbClr val="FF0000"/>
                </a:solidFill>
              </a:rPr>
              <a:t>CS</a:t>
            </a:r>
            <a:r>
              <a:rPr lang="en-AU" dirty="0"/>
              <a:t> </a:t>
            </a:r>
          </a:p>
          <a:p>
            <a:pPr lvl="1">
              <a:lnSpc>
                <a:spcPct val="110000"/>
              </a:lnSpc>
            </a:pPr>
            <a:r>
              <a:rPr lang="en-AU" sz="2200" dirty="0"/>
              <a:t>CS(t | s)=P(T&gt; s+t | T&gt;s)</a:t>
            </a:r>
          </a:p>
          <a:p>
            <a:pPr lvl="1">
              <a:lnSpc>
                <a:spcPct val="110000"/>
              </a:lnSpc>
            </a:pPr>
            <a:r>
              <a:rPr lang="en-AU" sz="2200" dirty="0"/>
              <a:t>Probability of surviving further t years, given that the patient has already survived s years</a:t>
            </a:r>
          </a:p>
          <a:p>
            <a:pPr lvl="1">
              <a:lnSpc>
                <a:spcPct val="110000"/>
              </a:lnSpc>
            </a:pPr>
            <a:endParaRPr lang="en-AU" dirty="0"/>
          </a:p>
          <a:p>
            <a:pPr>
              <a:lnSpc>
                <a:spcPct val="110000"/>
              </a:lnSpc>
            </a:pPr>
            <a:r>
              <a:rPr lang="en-AU" dirty="0">
                <a:solidFill>
                  <a:srgbClr val="FF0000"/>
                </a:solidFill>
              </a:rPr>
              <a:t>RMS &amp; NLYL</a:t>
            </a:r>
          </a:p>
          <a:p>
            <a:pPr lvl="1">
              <a:lnSpc>
                <a:spcPct val="110000"/>
              </a:lnSpc>
            </a:pPr>
            <a:r>
              <a:rPr lang="en-AU" sz="2200" dirty="0"/>
              <a:t>Expected period of time patients will survive after cancer diagnosis, over a pre-specified time window, say [0, 10]</a:t>
            </a:r>
          </a:p>
          <a:p>
            <a:pPr lvl="1">
              <a:lnSpc>
                <a:spcPct val="110000"/>
              </a:lnSpc>
            </a:pPr>
            <a:r>
              <a:rPr lang="en-AU" sz="2200" dirty="0"/>
              <a:t>Equivalent to area under KM curve</a:t>
            </a:r>
          </a:p>
          <a:p>
            <a:pPr lvl="1">
              <a:lnSpc>
                <a:spcPct val="110000"/>
              </a:lnSpc>
            </a:pPr>
            <a:r>
              <a:rPr lang="en-AU" sz="2200" dirty="0"/>
              <a:t>NLYL=10-RMS </a:t>
            </a:r>
          </a:p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4334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2880"/>
            <a:ext cx="10515600" cy="648393"/>
          </a:xfrm>
        </p:spPr>
        <p:txBody>
          <a:bodyPr>
            <a:normAutofit fontScale="90000"/>
          </a:bodyPr>
          <a:lstStyle/>
          <a:p>
            <a:pPr algn="ctr"/>
            <a:r>
              <a:rPr lang="en-AU" b="1" dirty="0">
                <a:solidFill>
                  <a:schemeClr val="accent1"/>
                </a:solidFill>
              </a:rPr>
              <a:t>RS setting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1273"/>
            <a:ext cx="10515600" cy="563602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AU" dirty="0">
                <a:solidFill>
                  <a:schemeClr val="accent1"/>
                </a:solidFill>
              </a:rPr>
              <a:t>NS</a:t>
            </a:r>
          </a:p>
          <a:p>
            <a:pPr lvl="1">
              <a:lnSpc>
                <a:spcPct val="110000"/>
              </a:lnSpc>
            </a:pPr>
            <a:r>
              <a:rPr lang="en-AU" dirty="0"/>
              <a:t>RS is developed to measure NS</a:t>
            </a:r>
          </a:p>
          <a:p>
            <a:pPr lvl="1">
              <a:lnSpc>
                <a:spcPct val="110000"/>
              </a:lnSpc>
            </a:pPr>
            <a:r>
              <a:rPr lang="en-AU" dirty="0"/>
              <a:t>Probability of being alive after time t, if cancer is the only possible cause of death</a:t>
            </a:r>
          </a:p>
          <a:p>
            <a:pPr lvl="1">
              <a:lnSpc>
                <a:spcPct val="110000"/>
              </a:lnSpc>
            </a:pPr>
            <a:r>
              <a:rPr lang="en-AU" dirty="0"/>
              <a:t>1- RS measures the cumulative death probability, if cancer is the only possible cause of death</a:t>
            </a:r>
          </a:p>
          <a:p>
            <a:pPr lvl="1">
              <a:lnSpc>
                <a:spcPct val="110000"/>
              </a:lnSpc>
            </a:pPr>
            <a:endParaRPr lang="en-AU" dirty="0"/>
          </a:p>
          <a:p>
            <a:pPr>
              <a:lnSpc>
                <a:spcPct val="110000"/>
              </a:lnSpc>
            </a:pPr>
            <a:r>
              <a:rPr lang="en-AU" dirty="0">
                <a:solidFill>
                  <a:schemeClr val="accent1"/>
                </a:solidFill>
              </a:rPr>
              <a:t>CNS </a:t>
            </a:r>
          </a:p>
          <a:p>
            <a:pPr lvl="1">
              <a:lnSpc>
                <a:spcPct val="110000"/>
              </a:lnSpc>
            </a:pPr>
            <a:r>
              <a:rPr lang="en-AU" dirty="0"/>
              <a:t>CS(t | s)=P(T&gt; s+t | T&gt;s)</a:t>
            </a:r>
          </a:p>
          <a:p>
            <a:pPr lvl="1">
              <a:lnSpc>
                <a:spcPct val="110000"/>
              </a:lnSpc>
            </a:pPr>
            <a:r>
              <a:rPr lang="en-AU" dirty="0"/>
              <a:t>Probability of surviving further t years, given that the patient has already survived s years; if the disease under the study is the only possible cause of death</a:t>
            </a:r>
          </a:p>
          <a:p>
            <a:pPr lvl="1">
              <a:lnSpc>
                <a:spcPct val="110000"/>
              </a:lnSpc>
            </a:pPr>
            <a:endParaRPr lang="en-AU" dirty="0"/>
          </a:p>
          <a:p>
            <a:pPr>
              <a:lnSpc>
                <a:spcPct val="110000"/>
              </a:lnSpc>
            </a:pPr>
            <a:r>
              <a:rPr lang="en-AU" dirty="0">
                <a:solidFill>
                  <a:schemeClr val="accent1"/>
                </a:solidFill>
              </a:rPr>
              <a:t>RMNS &amp; NLYL</a:t>
            </a:r>
          </a:p>
          <a:p>
            <a:pPr lvl="1">
              <a:lnSpc>
                <a:spcPct val="110000"/>
              </a:lnSpc>
            </a:pPr>
            <a:r>
              <a:rPr lang="en-AU" dirty="0"/>
              <a:t>Expected period of time patients will survive after cancer diagnosis, over a pre-specified time window, say [0, 10]; if the disease under the study is the only possible cause of death</a:t>
            </a:r>
          </a:p>
          <a:p>
            <a:pPr lvl="1">
              <a:lnSpc>
                <a:spcPct val="110000"/>
              </a:lnSpc>
            </a:pPr>
            <a:r>
              <a:rPr lang="en-AU" dirty="0"/>
              <a:t>Equivalent to area under RS curve</a:t>
            </a:r>
          </a:p>
          <a:p>
            <a:pPr lvl="1">
              <a:lnSpc>
                <a:spcPct val="110000"/>
              </a:lnSpc>
            </a:pPr>
            <a:r>
              <a:rPr lang="en-AU" dirty="0"/>
              <a:t>NLYL=10-RMS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8557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39230"/>
          </a:xfrm>
        </p:spPr>
        <p:txBody>
          <a:bodyPr>
            <a:normAutofit/>
          </a:bodyPr>
          <a:lstStyle/>
          <a:p>
            <a:pPr algn="ctr"/>
            <a:r>
              <a:rPr lang="en-AU" b="1" dirty="0"/>
              <a:t>Net versus Crude Measures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39" y="1729046"/>
            <a:ext cx="10897985" cy="4627303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en-AU" sz="2600" dirty="0"/>
              <a:t>Net probability of death (1-RS) measures the probability of death in a hypothetical scenario when cancer is the only possible cause of death </a:t>
            </a:r>
          </a:p>
          <a:p>
            <a:pPr lvl="0">
              <a:lnSpc>
                <a:spcPct val="150000"/>
              </a:lnSpc>
            </a:pPr>
            <a:endParaRPr lang="en-AU" sz="2600" dirty="0"/>
          </a:p>
          <a:p>
            <a:pPr lvl="0">
              <a:lnSpc>
                <a:spcPct val="150000"/>
              </a:lnSpc>
            </a:pPr>
            <a:r>
              <a:rPr lang="en-AU" sz="2600" dirty="0"/>
              <a:t>Probability of death estimated in presence of competing risks of death is called crude probability of death, which is also known as cumulative incidence</a:t>
            </a:r>
          </a:p>
          <a:p>
            <a:pPr lvl="0">
              <a:lnSpc>
                <a:spcPct val="150000"/>
              </a:lnSpc>
            </a:pPr>
            <a:endParaRPr lang="en-AU" sz="2200" dirty="0"/>
          </a:p>
          <a:p>
            <a:pPr lvl="0">
              <a:lnSpc>
                <a:spcPct val="150000"/>
              </a:lnSpc>
            </a:pPr>
            <a:endParaRPr lang="en-AU" sz="2200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2360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1412"/>
          </a:xfrm>
        </p:spPr>
        <p:txBody>
          <a:bodyPr>
            <a:noAutofit/>
          </a:bodyPr>
          <a:lstStyle/>
          <a:p>
            <a:pPr algn="ctr"/>
            <a:r>
              <a:rPr lang="en-AU" sz="3600" b="1" dirty="0">
                <a:solidFill>
                  <a:srgbClr val="FF0000"/>
                </a:solidFill>
              </a:rPr>
              <a:t>Net versus Crude </a:t>
            </a:r>
            <a:r>
              <a:rPr lang="en-AU" sz="3600" b="1" dirty="0"/>
              <a:t>Measures in </a:t>
            </a:r>
            <a:r>
              <a:rPr lang="en-AU" sz="3600" b="1" dirty="0">
                <a:solidFill>
                  <a:srgbClr val="FF0000"/>
                </a:solidFill>
              </a:rPr>
              <a:t>Clinical Trials </a:t>
            </a:r>
            <a:r>
              <a:rPr lang="en-AU" sz="3600" b="1" dirty="0"/>
              <a:t>Frame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39" y="1554480"/>
            <a:ext cx="10897985" cy="4801870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en-AU" sz="2600" dirty="0"/>
              <a:t>Accurate cause-of-death available (Clinical trials frame work)</a:t>
            </a:r>
          </a:p>
          <a:p>
            <a:pPr>
              <a:lnSpc>
                <a:spcPct val="150000"/>
              </a:lnSpc>
            </a:pPr>
            <a:r>
              <a:rPr lang="en-AU" sz="2600" dirty="0"/>
              <a:t>To calculate NET statistics, deaths due to other causes are considered as censored</a:t>
            </a:r>
          </a:p>
          <a:p>
            <a:pPr>
              <a:lnSpc>
                <a:spcPct val="150000"/>
              </a:lnSpc>
            </a:pPr>
            <a:r>
              <a:rPr lang="en-AU" sz="2600" dirty="0"/>
              <a:t>To calculate CRUDE statistics, competing risks are taken into account and cumulative incidence is calculated</a:t>
            </a:r>
          </a:p>
          <a:p>
            <a:pPr lvl="0">
              <a:lnSpc>
                <a:spcPct val="150000"/>
              </a:lnSpc>
            </a:pPr>
            <a:endParaRPr lang="en-AU" sz="2200" dirty="0"/>
          </a:p>
          <a:p>
            <a:pPr lvl="0">
              <a:lnSpc>
                <a:spcPct val="150000"/>
              </a:lnSpc>
            </a:pPr>
            <a:endParaRPr lang="en-AU" sz="2200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0165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5406"/>
          </a:xfrm>
        </p:spPr>
        <p:txBody>
          <a:bodyPr/>
          <a:lstStyle/>
          <a:p>
            <a:pPr algn="ctr"/>
            <a:r>
              <a:rPr lang="en-AU" b="1" dirty="0"/>
              <a:t>Competing Risks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388225"/>
                <a:ext cx="10515600" cy="4788738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/>
                  <a:t>Assuming there are j=1, 2, .. K event types, the Cumulative Incidence Function (CIF) of cause K, is defined by probability of failing from cause K before time t: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AU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𝑪𝑰</m:t>
                        </m:r>
                        <m:r>
                          <a:rPr lang="en-AU" b="1" i="1"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en-AU" b="1" i="1"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  <m:d>
                      <m:dPr>
                        <m:ctrlPr>
                          <a:rPr lang="en-AU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</m:d>
                    <m:r>
                      <a:rPr lang="en-AU" b="1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bHide m:val="on"/>
                        <m:supHide m:val="on"/>
                        <m:ctrlPr>
                          <a:rPr lang="en-AU" b="1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en-AU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b="1" i="1">
                                <a:latin typeface="Cambria Math" panose="02040503050406030204" pitchFamily="18" charset="0"/>
                              </a:rPr>
                              <m:t>𝒉</m:t>
                            </m:r>
                          </m:e>
                          <m:sub>
                            <m:r>
                              <a:rPr lang="en-AU" b="1" i="1">
                                <a:latin typeface="Cambria Math" panose="02040503050406030204" pitchFamily="18" charset="0"/>
                              </a:rPr>
                              <m:t>𝒋</m:t>
                            </m:r>
                          </m:sub>
                        </m:sSub>
                      </m:e>
                    </m:nary>
                    <m:r>
                      <a:rPr lang="en-AU" b="1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AU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d>
                          <m:dPr>
                            <m:ctrlPr>
                              <a:rPr lang="en-AU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e>
                        </m:d>
                      </m:sub>
                    </m:sSub>
                    <m:r>
                      <a:rPr lang="en-AU" b="1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en-AU" b="1" i="1">
                        <a:latin typeface="Cambria Math" panose="02040503050406030204" pitchFamily="18" charset="0"/>
                      </a:rPr>
                      <m:t>𝑺</m:t>
                    </m:r>
                    <m:r>
                      <a:rPr lang="en-AU" b="1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AU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d>
                          <m:dPr>
                            <m:ctrlPr>
                              <a:rPr lang="en-AU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  <m:r>
                              <a:rPr lang="en-AU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AU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</m:d>
                      </m:sub>
                    </m:sSub>
                    <m:r>
                      <a:rPr lang="en-AU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AU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AU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b="1" i="1">
                            <a:latin typeface="Cambria Math" panose="02040503050406030204" pitchFamily="18" charset="0"/>
                          </a:rPr>
                          <m:t>𝒉</m:t>
                        </m:r>
                      </m:e>
                      <m:sub>
                        <m:r>
                          <a:rPr lang="en-AU" b="1" i="1"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  <m:d>
                      <m:dPr>
                        <m:ctrlPr>
                          <a:rPr lang="en-AU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AU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  <m:sub>
                            <m:d>
                              <m:dPr>
                                <m:ctrlPr>
                                  <a:rPr lang="en-AU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AU" b="1" i="1">
                                    <a:latin typeface="Cambria Math" panose="02040503050406030204" pitchFamily="18" charset="0"/>
                                  </a:rPr>
                                  <m:t>𝒊</m:t>
                                </m:r>
                              </m:e>
                            </m:d>
                          </m:sub>
                        </m:sSub>
                      </m:e>
                    </m:d>
                    <m:r>
                      <a:rPr lang="en-AU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AU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b="1" i="1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  <m:sub>
                            <m:r>
                              <a:rPr lang="en-AU" b="1" i="1">
                                <a:latin typeface="Cambria Math" panose="02040503050406030204" pitchFamily="18" charset="0"/>
                              </a:rPr>
                              <m:t>𝒊𝒋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AU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b="1" i="1">
                                <a:latin typeface="Cambria Math" panose="02040503050406030204" pitchFamily="18" charset="0"/>
                              </a:rPr>
                              <m:t>𝒏</m:t>
                            </m:r>
                          </m:e>
                          <m:sub>
                            <m:r>
                              <a:rPr lang="en-AU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den>
                    </m:f>
                  </m:oMath>
                </a14:m>
                <a:endParaRPr lang="en-AU" dirty="0"/>
              </a:p>
              <a:p>
                <a:pPr>
                  <a:lnSpc>
                    <a:spcPct val="150000"/>
                  </a:lnSpc>
                </a:pPr>
                <a:r>
                  <a:rPr lang="en-AU" dirty="0"/>
                  <a:t>In the absence of competing risks, CIF= 1- OS</a:t>
                </a:r>
              </a:p>
              <a:p>
                <a:pPr>
                  <a:lnSpc>
                    <a:spcPct val="150000"/>
                  </a:lnSpc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388225"/>
                <a:ext cx="10515600" cy="4788738"/>
              </a:xfrm>
              <a:blipFill>
                <a:blip r:embed="rId2"/>
                <a:stretch>
                  <a:fillRect l="-1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C432-6C0D-4DAC-B139-9FA61F7AB694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4537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1471</Words>
  <Application>Microsoft Office PowerPoint</Application>
  <PresentationFormat>Widescreen</PresentationFormat>
  <Paragraphs>196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Office Theme</vt:lpstr>
      <vt:lpstr>Introduction to Relative Survival Modelling Using R</vt:lpstr>
      <vt:lpstr>Relative Survival</vt:lpstr>
      <vt:lpstr>Survival Settings</vt:lpstr>
      <vt:lpstr>Survival Measures</vt:lpstr>
      <vt:lpstr>OS Setting Measures</vt:lpstr>
      <vt:lpstr>RS setting</vt:lpstr>
      <vt:lpstr>Net versus Crude Measures</vt:lpstr>
      <vt:lpstr>Net versus Crude Measures in Clinical Trials Frame Work</vt:lpstr>
      <vt:lpstr>Competing Risks</vt:lpstr>
      <vt:lpstr>Net versus Crude Measures in RS Frame Work</vt:lpstr>
      <vt:lpstr>Relative Survival</vt:lpstr>
      <vt:lpstr>Relative Survival</vt:lpstr>
      <vt:lpstr>Additive Relative Survival Regression</vt:lpstr>
      <vt:lpstr>Data for Relative Survival Analysis</vt:lpstr>
      <vt:lpstr>General Population Data</vt:lpstr>
      <vt:lpstr>References</vt:lpstr>
      <vt:lpstr>Practical Session</vt:lpstr>
      <vt:lpstr>RS Plot</vt:lpstr>
      <vt:lpstr>Observed, Expected, and RS plots</vt:lpstr>
      <vt:lpstr>Net versus Crude Probability of Death</vt:lpstr>
      <vt:lpstr>Cox versus Relative Survival Regression</vt:lpstr>
    </vt:vector>
  </TitlesOfParts>
  <Company>The University of Queensland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Relative Survival Modelling</dc:title>
  <dc:creator>Reza Baneshi</dc:creator>
  <cp:lastModifiedBy>Markazi.co</cp:lastModifiedBy>
  <cp:revision>93</cp:revision>
  <dcterms:created xsi:type="dcterms:W3CDTF">2020-10-29T01:54:17Z</dcterms:created>
  <dcterms:modified xsi:type="dcterms:W3CDTF">2020-11-14T08:17:03Z</dcterms:modified>
</cp:coreProperties>
</file>